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31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415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‹Nº›</a:t>
            </a:fld>
            <a:endParaRPr lang="e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‹Nº›</a:t>
            </a:fld>
            <a:endParaRPr lang="e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‹Nº›</a:t>
            </a:fld>
            <a:endParaRPr lang="e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‹Nº›</a:t>
            </a:fld>
            <a:endParaRPr lang="e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‹Nº›</a:t>
            </a:fld>
            <a:endParaRPr lang="e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5" y="963300"/>
            <a:ext cx="3142774" cy="15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599" y="1068275"/>
            <a:ext cx="3846348" cy="18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313125" y="3638600"/>
            <a:ext cx="4639500" cy="87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>
                <a:latin typeface="Impact"/>
                <a:ea typeface="Impact"/>
                <a:cs typeface="Impact"/>
                <a:sym typeface="Impact"/>
              </a:rPr>
              <a:t>BIG DATA FRAMEWORKS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6974225" y="3638600"/>
            <a:ext cx="3294900" cy="139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Alberto Moraga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Javier Cia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Jorge Benitez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Tipos de tecnología en general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MÁSTER EN ARQUITECTURA BIG DATA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586500" y="2894100"/>
            <a:ext cx="12639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230 horas -</a:t>
            </a:r>
          </a:p>
          <a:p>
            <a:pPr lvl="0" rtl="0">
              <a:spcBef>
                <a:spcPts val="0"/>
              </a:spcBef>
              <a:buNone/>
            </a:pPr>
            <a:r>
              <a:rPr lang="es" dirty="0"/>
              <a:t>7 mese</a:t>
            </a:r>
            <a:r>
              <a:rPr lang="es-ES" dirty="0"/>
              <a:t>s</a:t>
            </a:r>
            <a:endParaRPr lang="es" dirty="0"/>
          </a:p>
        </p:txBody>
      </p:sp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2982400" y="2894100"/>
            <a:ext cx="762000" cy="4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6500 €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53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1942850" y="4392500"/>
            <a:ext cx="8556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Madrid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399" y="1947549"/>
            <a:ext cx="4267600" cy="1179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Tipos de tecnología en general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Programación (Módulos)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INTRODUCCIÓN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BATCH PROCESSING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STREAMING PROCESSING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SISTEMAS NOSQL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SISTEMAS DE COMPUTACIÓN HÍBRIDOS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CLOUD COMPUTING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ADMINISTRACIÓN DE SISTEMAS BIG DATA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ANÁLISIS AVANZADO DE DATOS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VISUALIZACIÓN DE DATOS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Tipos de tecnología en general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MÁSTER BIG DATA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586500" y="2894100"/>
            <a:ext cx="12639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1500 horas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2480500" y="2894100"/>
            <a:ext cx="1779600" cy="4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Presencial: 5500 €</a:t>
            </a:r>
            <a:br>
              <a:rPr lang="es"/>
            </a:br>
            <a:r>
              <a:rPr lang="es"/>
              <a:t>Online: 3800 €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88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276050" y="4392500"/>
            <a:ext cx="17796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Cartagena / Online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4175" y="1667675"/>
            <a:ext cx="3769826" cy="13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Tipos de tecnología en general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Programación (Módulos)</a:t>
            </a:r>
          </a:p>
          <a:p>
            <a:pPr marL="457200" lvl="0" indent="-3175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400" dirty="0"/>
              <a:t>Bases de datos SQL</a:t>
            </a:r>
          </a:p>
          <a:p>
            <a:pPr marL="457200" lvl="0" indent="-3175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400" dirty="0"/>
              <a:t>Bases de datos NoSQL</a:t>
            </a:r>
          </a:p>
          <a:p>
            <a:pPr marL="457200" lvl="0" indent="-3175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400" dirty="0"/>
              <a:t>Business Intelligence</a:t>
            </a:r>
          </a:p>
          <a:p>
            <a:pPr marL="457200" lvl="0" indent="-3175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400" dirty="0"/>
              <a:t>Arquitecturas paralelas de Big Data y Cloud Computing     </a:t>
            </a:r>
          </a:p>
          <a:p>
            <a:pPr marL="457200" lvl="0" indent="-3175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400" dirty="0"/>
              <a:t>Fundamentos de Estadística </a:t>
            </a:r>
          </a:p>
          <a:p>
            <a:pPr marL="457200" lvl="0" indent="-3175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400" dirty="0"/>
              <a:t>Machine Learning       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endParaRPr lang="e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Tipos de tecnología en general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Programación (Módulos)</a:t>
            </a:r>
          </a:p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s" sz="1400" dirty="0"/>
              <a:t>Visualización avanzada</a:t>
            </a:r>
          </a:p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s" sz="1400" dirty="0"/>
              <a:t>Big data en la empresa</a:t>
            </a:r>
          </a:p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s" sz="1400" dirty="0"/>
              <a:t>Enterprise Data Science        </a:t>
            </a:r>
          </a:p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s" sz="1400" dirty="0"/>
              <a:t>Text Mining y redes sociales</a:t>
            </a:r>
          </a:p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s" sz="1400" dirty="0"/>
              <a:t>Open Data      </a:t>
            </a:r>
          </a:p>
          <a:p>
            <a:pPr marL="457200" lvl="0" indent="-317500">
              <a:buFont typeface="Arial" panose="020B0604020202020204" pitchFamily="34" charset="0"/>
              <a:buChar char="•"/>
            </a:pPr>
            <a:r>
              <a:rPr lang="es" sz="1400" dirty="0"/>
              <a:t>Modelos de emprendimiento en empresas de Big Data</a:t>
            </a:r>
            <a:endParaRPr lang="es" sz="1400" dirty="0"/>
          </a:p>
        </p:txBody>
      </p:sp>
    </p:spTree>
    <p:extLst>
      <p:ext uri="{BB962C8B-B14F-4D97-AF65-F5344CB8AC3E}">
        <p14:creationId xmlns:p14="http://schemas.microsoft.com/office/powerpoint/2010/main" val="393745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MÁSTER EN ARQUITECTURA BIG DATA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408275" y="2929800"/>
            <a:ext cx="12639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/>
              <a:t>28 horas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2982400" y="2894100"/>
            <a:ext cx="762000" cy="4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1670 €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53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1942850" y="4392500"/>
            <a:ext cx="8556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Madrid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3750" y="2214550"/>
            <a:ext cx="3810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Programación (Módulos)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Historia de Apache Hadoop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Instalación del Clúster Hadoop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El Hadoop Distributed File System (HDFS)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MapReduce y Spark en YARN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Configuración de Hadoop y registros de Daemon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Obtención de datos en HDFS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Planificación de un cluster Hadoop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Programación (Módulos)</a:t>
            </a:r>
          </a:p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s" sz="1500" dirty="0"/>
              <a:t>Instalación y configuración de Hive, Pig e Impala</a:t>
            </a:r>
          </a:p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s" sz="1500" dirty="0"/>
              <a:t>Clientes Hadoop incluidos en Hue</a:t>
            </a:r>
            <a:endParaRPr lang="es" sz="1500" dirty="0"/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Configuración avanzada de un cluster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Seguridad Hadoop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Gestión de recursos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Mantenimiento de un cluster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1500" dirty="0"/>
              <a:t>Solución de problemas y monitorización de un cl</a:t>
            </a:r>
            <a:r>
              <a:rPr lang="es-ES" sz="1500" dirty="0"/>
              <a:t>ú</a:t>
            </a:r>
            <a:r>
              <a:rPr lang="es" sz="1500" dirty="0"/>
              <a:t>ster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CURSO DESARROLLADOR HADOOP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408275" y="2929800"/>
            <a:ext cx="12639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/>
              <a:t>40 horas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2982400" y="2894100"/>
            <a:ext cx="762000" cy="4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199 €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53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1942850" y="4392500"/>
            <a:ext cx="8556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Online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2686" y="1907937"/>
            <a:ext cx="5096915" cy="13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Programación (Módulos)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s"/>
              <a:t>Conceptos Básicos de Hadoop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s"/>
              <a:t>Desarrollo de Aplicaciones MapReduce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s"/>
              <a:t>API MapReduce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s"/>
              <a:t>Resolución de problemas con MapReduce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s"/>
              <a:t>Ecosistema Hadoop: Oozie,Hue,Hive y Pig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200" y="1965759"/>
            <a:ext cx="1883094" cy="146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625" y="2299337"/>
            <a:ext cx="2288500" cy="7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3507700" y="1737062"/>
            <a:ext cx="5610000" cy="1918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Ecosistema Hadoop y Spark (Descripción)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300" y="2264687"/>
            <a:ext cx="1779899" cy="86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324" y="3334250"/>
            <a:ext cx="1236350" cy="12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691" y="1373800"/>
            <a:ext cx="961599" cy="96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9317" y="1017800"/>
            <a:ext cx="1225317" cy="14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67624" y="3821755"/>
            <a:ext cx="2314925" cy="60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Shape 102"/>
          <p:cNvCxnSpPr/>
          <p:nvPr/>
        </p:nvCxnSpPr>
        <p:spPr>
          <a:xfrm>
            <a:off x="6556125" y="1127950"/>
            <a:ext cx="0" cy="3691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CURSO DESARROLLADOR HADOOP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408275" y="2929800"/>
            <a:ext cx="12639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/>
              <a:t>16 horas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2982400" y="2894100"/>
            <a:ext cx="762000" cy="4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/>
              <a:t>720 €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53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1834012" y="4392500"/>
            <a:ext cx="93029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Valencia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1825" y="1894349"/>
            <a:ext cx="4282400" cy="10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Programación (Módulos)</a:t>
            </a:r>
          </a:p>
          <a:p>
            <a:pPr marL="457200" lvl="0" indent="-3238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500" dirty="0"/>
              <a:t>Big Data y el ecosistema Hadoop</a:t>
            </a:r>
          </a:p>
          <a:p>
            <a:pPr marL="457200" lvl="0" indent="-3238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500" dirty="0"/>
              <a:t>Almacenamiento de datos en Hadoop</a:t>
            </a:r>
          </a:p>
          <a:p>
            <a:pPr marL="457200" lvl="0" indent="-3238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500" dirty="0"/>
              <a:t>Procesamiento de datos con map/reduce</a:t>
            </a:r>
          </a:p>
          <a:p>
            <a:pPr marL="457200" lvl="0" indent="-3238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500" dirty="0"/>
              <a:t>Personalización de map/reduce</a:t>
            </a:r>
          </a:p>
          <a:p>
            <a:pPr marL="457200" lvl="0" indent="-3238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500" dirty="0"/>
              <a:t>Construcción de aplicaciones fiables usando map/reduce</a:t>
            </a:r>
          </a:p>
          <a:p>
            <a:pPr marL="457200" lvl="0" indent="-3238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s" sz="1500" dirty="0"/>
              <a:t>Automatización de datos con OOZIE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Programación (Módulos)</a:t>
            </a:r>
          </a:p>
          <a:p>
            <a:pPr marL="457200" lvl="0" indent="-323850">
              <a:buFont typeface="Arial" panose="020B0604020202020204" pitchFamily="34" charset="0"/>
              <a:buChar char="•"/>
            </a:pPr>
            <a:r>
              <a:rPr lang="es" sz="1500" dirty="0"/>
              <a:t>Manejo de OOZIE</a:t>
            </a:r>
          </a:p>
          <a:p>
            <a:pPr marL="457200" lvl="0" indent="-323850">
              <a:buFont typeface="Arial" panose="020B0604020202020204" pitchFamily="34" charset="0"/>
              <a:buChar char="•"/>
            </a:pPr>
            <a:r>
              <a:rPr lang="es" sz="1500" dirty="0"/>
              <a:t>Características avanzadas de OOZIE</a:t>
            </a:r>
          </a:p>
          <a:p>
            <a:pPr marL="457200" lvl="0" indent="-323850">
              <a:buFont typeface="Arial" panose="020B0604020202020204" pitchFamily="34" charset="0"/>
              <a:buChar char="•"/>
            </a:pPr>
            <a:r>
              <a:rPr lang="es" sz="1500" dirty="0"/>
              <a:t>Hadoop y el tiempo real</a:t>
            </a:r>
          </a:p>
          <a:p>
            <a:pPr marL="457200" lvl="0" indent="-323850">
              <a:buFont typeface="Arial" panose="020B0604020202020204" pitchFamily="34" charset="0"/>
              <a:buChar char="•"/>
            </a:pPr>
            <a:r>
              <a:rPr lang="es" sz="1500" dirty="0"/>
              <a:t>Seguridad en Hadoop</a:t>
            </a:r>
          </a:p>
          <a:p>
            <a:pPr marL="457200" lvl="0" indent="-323850">
              <a:buFont typeface="Arial" panose="020B0604020202020204" pitchFamily="34" charset="0"/>
              <a:buChar char="•"/>
            </a:pPr>
            <a:r>
              <a:rPr lang="es" sz="1500" dirty="0"/>
              <a:t>Ejecución de aplicaciones Hadoop en AWS</a:t>
            </a:r>
          </a:p>
        </p:txBody>
      </p:sp>
    </p:spTree>
    <p:extLst>
      <p:ext uri="{BB962C8B-B14F-4D97-AF65-F5344CB8AC3E}">
        <p14:creationId xmlns:p14="http://schemas.microsoft.com/office/powerpoint/2010/main" val="160293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no gratuitos)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Spark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Cloudera Developer Training for Apache Spark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 horas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1360€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 y conceptos básicos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Trabajos y operaciones RDD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 en un Cluster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Programación en paralelo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Trabajo con aplicaciones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comunes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Mejoras de rendimiento</a:t>
            </a:r>
          </a:p>
          <a:p>
            <a:pPr lvl="0" rtl="0">
              <a:spcBef>
                <a:spcPts val="0"/>
              </a:spcBef>
              <a:buNone/>
            </a:pP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125" y="1348337"/>
            <a:ext cx="16002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no gratuitos)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Spark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Módulo de especialización: Tecnología Spark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horas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375€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 a Scala y lenguajes funcionales orientados a la visión general de Big Data y Spark</a:t>
            </a: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Desplegar un entorno de desarrollo Spark y desarrollar aplicaciones</a:t>
            </a: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Creación de cluster de Spark en sistemas de producción en máquinas virtuales y streaming mediante la realización de ejercicios práctico</a:t>
            </a: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Tecnologías Spark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819" y="1229875"/>
            <a:ext cx="3226625" cy="8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no gratuitos)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Spark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Apache Spark Madrid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horas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399€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Características de Spark Resilients Distributed Datasets.</a:t>
            </a: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Desarrollo de aplicaciones con Spark.</a:t>
            </a: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Procesamiento de datos a tiempo real con Spark Streaming.</a:t>
            </a: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 SQL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950" y="1430325"/>
            <a:ext cx="2350700" cy="10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Cursos gratuitos sobre Big Data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 a la ciencia de datos: Coursera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Técnicas y tecnologías clave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de las bases de datos relacionales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Visualiación y modelado estadístico</a:t>
            </a:r>
          </a:p>
          <a:p>
            <a:pPr marL="457200" lvl="0" indent="-304800" rtl="0"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gratuito sobre ciencia de datos de Harvard: Data Science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Gestión, exploración y análisis de datos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Predicción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Visualización de resultados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Cursos gratuitos sobre Big Data</a:t>
            </a:r>
          </a:p>
          <a:p>
            <a:pPr marL="457200" lvl="0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sobre el diseño de algoritmos en Stanford: diseño de Algoritmos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 de algoritmos y paradigmas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Gráficos y estructuras de datos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 de algoritmos aleatorios y de probabilidad</a:t>
            </a:r>
          </a:p>
          <a:p>
            <a:pPr marL="457200" lvl="0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sobre Machine Learning: Aprendiendo de los datos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 de algoritmos autodidactas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Cursos gratuitos sobre Big Data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Visualización de datos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Representaciones gráficas, infogramas y otros tipos de representaciones de los datos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Representaciones claves</a:t>
            </a:r>
          </a:p>
          <a:p>
            <a:pPr marL="457200" lvl="0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caja de herramientas para el científico de datos: Universidad Johns Hopkings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Ideas que hay detrás de los datos para transformarlo en conocimiento aplicado</a:t>
            </a:r>
          </a:p>
          <a:p>
            <a:pPr marL="1371600" lvl="2" indent="-3048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a la práctica de herramientas y técnicas utilizadas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Data University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 límite de tiempo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Comprensión básica de Hadoop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Descripción de Big Data</a:t>
            </a:r>
          </a:p>
          <a:p>
            <a:pPr marL="1371600" lvl="2" indent="-3048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Utilidad de Hadoop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175" y="1758400"/>
            <a:ext cx="15811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Planificación del proyecto con GanttPro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2350" y="1130375"/>
            <a:ext cx="657225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900" y="992450"/>
            <a:ext cx="3063350" cy="315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Jobs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 límite de tiempo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Tutoriales y documentación oficial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y configuración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Primera toma de contacto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50" y="2020000"/>
            <a:ext cx="2844899" cy="8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Spark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Data University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Iniciado en 2015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 límite de tiempo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 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y configuración</a:t>
            </a: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Primer contacto</a:t>
            </a: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Utilización completa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550" y="1440950"/>
            <a:ext cx="1926300" cy="7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Spark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Página oficial</a:t>
            </a:r>
          </a:p>
          <a:p>
            <a:pPr marL="914400" lvl="1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Documentación gratuita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Contacto</a:t>
            </a:r>
          </a:p>
          <a:p>
            <a:pPr marL="1371600" lvl="2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Recursos externos</a:t>
            </a:r>
          </a:p>
          <a:p>
            <a:pPr marL="1828800" lvl="3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Videos</a:t>
            </a:r>
          </a:p>
          <a:p>
            <a:pPr marL="1828800" lvl="3" indent="-304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Ejemplos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450" y="2237287"/>
            <a:ext cx="1439899" cy="6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Ayudas económicas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Becas fundación EOI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Master online Big Data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/>
              <a:t>25% descuento</a:t>
            </a:r>
          </a:p>
          <a:p>
            <a:pPr marL="914400" lvl="1" indent="-228600">
              <a:spcBef>
                <a:spcPts val="0"/>
              </a:spcBef>
              <a:buChar char="-"/>
            </a:pPr>
            <a:r>
              <a:rPr lang="es"/>
              <a:t>Apoyado por el Ministerio de Industria, Energía y Turismo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850" y="3163987"/>
            <a:ext cx="23622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Ayudas económicas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Becas Banco Santander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Master en Big Data y Business Analytics</a:t>
            </a:r>
          </a:p>
          <a:p>
            <a:pPr marL="914400" lvl="1" indent="-304800" rtl="0">
              <a:spcBef>
                <a:spcPts val="0"/>
              </a:spcBef>
              <a:buSzPct val="100000"/>
              <a:buChar char="-"/>
            </a:pPr>
            <a:r>
              <a:rPr lang="es" sz="1200"/>
              <a:t>Valor total de la matrícula: 8900€</a:t>
            </a:r>
          </a:p>
          <a:p>
            <a:pPr marL="914400" lvl="1" indent="-304800" rtl="0">
              <a:spcBef>
                <a:spcPts val="0"/>
              </a:spcBef>
              <a:buSzPct val="100000"/>
              <a:buChar char="-"/>
            </a:pPr>
            <a:r>
              <a:rPr lang="es" sz="1200"/>
              <a:t>55% descuento</a:t>
            </a:r>
          </a:p>
          <a:p>
            <a:pPr marL="914400" lvl="1" indent="-304800" rtl="0">
              <a:spcBef>
                <a:spcPts val="0"/>
              </a:spcBef>
              <a:buSzPct val="100000"/>
              <a:buChar char="-"/>
            </a:pPr>
            <a:r>
              <a:rPr lang="es" sz="1200"/>
              <a:t>Apoyado por el Ministerio de Industria, Energía y Turismo</a:t>
            </a:r>
          </a:p>
          <a:p>
            <a:pPr marL="914400" lvl="1" indent="-304800" rtl="0">
              <a:spcBef>
                <a:spcPts val="0"/>
              </a:spcBef>
              <a:buSzPct val="100000"/>
              <a:buChar char="-"/>
            </a:pPr>
            <a:r>
              <a:rPr lang="es" sz="1200"/>
              <a:t>Duración: 9 meses</a:t>
            </a:r>
          </a:p>
          <a:p>
            <a:pPr marL="914400" lvl="1" indent="-304800" rtl="0">
              <a:spcBef>
                <a:spcPts val="0"/>
              </a:spcBef>
              <a:buSzPct val="100000"/>
              <a:buChar char="-"/>
            </a:pPr>
            <a:r>
              <a:rPr lang="es" sz="1200"/>
              <a:t>Contenidos:</a:t>
            </a:r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Introducción: Big Data, Data Science Toolkit, medición para el negocio y aspectos legales y éticos del Big Data.</a:t>
            </a:r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proyectos en Big Data.</a:t>
            </a:r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Herramientas de análisis: entornos de data science y programación estadística.</a:t>
            </a:r>
          </a:p>
          <a:p>
            <a:pPr marL="9144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Técnicas de análisis: aprendizaje automático, aprendizaje estadístico, NLP y minería de textos, análisis de redes sociales y visualización de datos.</a:t>
            </a:r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datos: BBDD no convencionales.</a:t>
            </a:r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Adquisición de datos: la web de los datos y extractores de datos.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 Paralelización de datos: modelos y gestión de datos paralelos.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325" y="748825"/>
            <a:ext cx="2627251" cy="204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Ayudas económicas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Beca CUNEF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Máster en Data Science para finanzas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/>
              <a:t>Valor total de la matrícula: 16000€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/>
              <a:t>12000€ de descuento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/>
              <a:t>Duración: 10-11 meses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/>
              <a:t>Contenidos:</a:t>
            </a:r>
          </a:p>
          <a:p>
            <a:pPr marL="1371600" lvl="2" indent="-228600" rtl="0">
              <a:spcBef>
                <a:spcPts val="0"/>
              </a:spcBef>
              <a:buChar char="-"/>
            </a:pPr>
            <a:r>
              <a:rPr lang="es"/>
              <a:t>Investigación y análisis de datos</a:t>
            </a:r>
          </a:p>
          <a:p>
            <a:pPr marL="1371600" lvl="2" indent="-228600" rtl="0">
              <a:spcBef>
                <a:spcPts val="0"/>
              </a:spcBef>
              <a:buChar char="-"/>
            </a:pPr>
            <a:r>
              <a:rPr lang="es"/>
              <a:t>Herramientas de programación</a:t>
            </a:r>
          </a:p>
          <a:p>
            <a:pPr marL="1371600" lvl="2" indent="-228600" rtl="0">
              <a:spcBef>
                <a:spcPts val="0"/>
              </a:spcBef>
              <a:buChar char="-"/>
            </a:pPr>
            <a:r>
              <a:rPr lang="es"/>
              <a:t>ETL</a:t>
            </a:r>
          </a:p>
          <a:p>
            <a:pPr marL="1371600" lvl="2" indent="-228600" rtl="0">
              <a:spcBef>
                <a:spcPts val="0"/>
              </a:spcBef>
              <a:buChar char="-"/>
            </a:pPr>
            <a:r>
              <a:rPr lang="es"/>
              <a:t>Técnicas de análisis estadístico y de clasificación</a:t>
            </a:r>
          </a:p>
          <a:p>
            <a:pPr marL="1371600" lvl="2" indent="-228600" rtl="0">
              <a:spcBef>
                <a:spcPts val="0"/>
              </a:spcBef>
              <a:buChar char="-"/>
            </a:pPr>
            <a:r>
              <a:rPr lang="es"/>
              <a:t>Entorno legal y tecnológico</a:t>
            </a:r>
          </a:p>
          <a:p>
            <a:pPr marL="1371600" lvl="2" indent="-228600">
              <a:spcBef>
                <a:spcPts val="0"/>
              </a:spcBef>
              <a:buChar char="-"/>
            </a:pPr>
            <a:r>
              <a:rPr lang="es"/>
              <a:t>Análisis del mercado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199" y="1229875"/>
            <a:ext cx="2304300" cy="12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Recursos para implementar HADOOP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311700" y="117732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GRATUITOS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622" y="1653599"/>
            <a:ext cx="6577248" cy="155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97" y="3350072"/>
            <a:ext cx="1185574" cy="9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5875" y="3207473"/>
            <a:ext cx="1185574" cy="118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124" y="3246362"/>
            <a:ext cx="1185574" cy="118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440375" y="4470825"/>
            <a:ext cx="1185600" cy="18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MÓDULOS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2026800" y="4478100"/>
            <a:ext cx="1835700" cy="2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DOCUMENTACIÓN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608125" y="4470825"/>
            <a:ext cx="1185600" cy="2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AYUDA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Recursos para implementar HADOOP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NO GRATUITOS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147400"/>
            <a:ext cx="2673676" cy="150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837" y="2352812"/>
            <a:ext cx="2242325" cy="10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249" y="2352825"/>
            <a:ext cx="2965875" cy="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Recursos para implementar HADOOP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311700" y="117732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GRATUITOS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97" y="3350072"/>
            <a:ext cx="1185574" cy="9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875" y="3207473"/>
            <a:ext cx="1185574" cy="118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/>
        </p:nvSpPr>
        <p:spPr>
          <a:xfrm>
            <a:off x="440375" y="4470825"/>
            <a:ext cx="1185600" cy="18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MÓDULOS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2026800" y="4478100"/>
            <a:ext cx="1835700" cy="2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DOCUMENTACIÓN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4321300" y="4470825"/>
            <a:ext cx="1472400" cy="2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COMUNIDAD</a:t>
            </a:r>
          </a:p>
        </p:txBody>
      </p:sp>
      <p:pic>
        <p:nvPicPr>
          <p:cNvPr id="383" name="Shape 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825" y="3300953"/>
            <a:ext cx="1835699" cy="107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4825" y="1160137"/>
            <a:ext cx="35814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Recursos para implementar SPARK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NO GRATUITOS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147400"/>
            <a:ext cx="2673676" cy="150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837" y="2352812"/>
            <a:ext cx="2242325" cy="10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249" y="2352825"/>
            <a:ext cx="2965875" cy="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documentos Big Data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6101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900" y="1146387"/>
            <a:ext cx="39624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6250900" y="2211725"/>
            <a:ext cx="27075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40125"/>
            <a:ext cx="23812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602075"/>
            <a:ext cx="288607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CONCLUSIÓN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75" y="1674987"/>
            <a:ext cx="1793524" cy="17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2332750" y="1705575"/>
            <a:ext cx="2112900" cy="17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Tecnología de moda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Mucha información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Buena documentación en ambas tecnologías.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Software libre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087" y="1707475"/>
            <a:ext cx="2093985" cy="179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6965325" y="1514375"/>
            <a:ext cx="2094000" cy="17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Difíciles de comparar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No cursos gratuitos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No cursos baratos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documentos Hadoop, MapReduce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63867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1446650" y="2543500"/>
            <a:ext cx="3596400" cy="65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50" y="1261962"/>
            <a:ext cx="3525734" cy="16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6184550" y="2150637"/>
            <a:ext cx="2548200" cy="75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documentos Spark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0" y="1264450"/>
            <a:ext cx="1360624" cy="21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499" y="1127600"/>
            <a:ext cx="5057774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4950300" y="2570050"/>
            <a:ext cx="3822300" cy="10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88350" y="2152350"/>
            <a:ext cx="8131800" cy="83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Fuentes de información </a:t>
            </a:r>
            <a:br>
              <a:rPr lang="es" dirty="0"/>
            </a:br>
            <a:r>
              <a:rPr lang="es" dirty="0"/>
              <a:t>(cursos no gratuitos)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Tipos de tecnología en general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CURSO SUPERIOR EN BIG DATA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299" y="1823499"/>
            <a:ext cx="3853200" cy="107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504925" y="2894100"/>
            <a:ext cx="10707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180 horas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2982400" y="2894100"/>
            <a:ext cx="762000" cy="4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2100 €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553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942850" y="4392500"/>
            <a:ext cx="855600" cy="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Madrid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Tipos de tecnología en general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11700" y="1159536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Programación (Módulos)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INTRODUCCIÓN A LA INTELIGENCIA DE NEGOCIO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BIG DATA, UN BUEN COMPLEMENTO PARA BI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TEORÍA DE LA DECISIÓN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EFECTIVIDAD COMERCIAL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ALGUNOS PLAYERS EN BUSINESS DISCOVERY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dirty="0"/>
              <a:t>Master class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1160</Words>
  <Application>Microsoft Office PowerPoint</Application>
  <PresentationFormat>Presentación en pantalla (16:9)</PresentationFormat>
  <Paragraphs>278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Impact</vt:lpstr>
      <vt:lpstr>Roboto</vt:lpstr>
      <vt:lpstr>Arial</vt:lpstr>
      <vt:lpstr>Times New Roman</vt:lpstr>
      <vt:lpstr>geometric</vt:lpstr>
      <vt:lpstr>Presentación de PowerPoint</vt:lpstr>
      <vt:lpstr>Ecosistema Hadoop y Spark (Descripción)</vt:lpstr>
      <vt:lpstr>Planificación del proyecto con GanttPro</vt:lpstr>
      <vt:lpstr>Fuentes documentos Big Data</vt:lpstr>
      <vt:lpstr>Fuentes documentos Hadoop, MapReduce</vt:lpstr>
      <vt:lpstr>Fuentes de documentos Spark</vt:lpstr>
      <vt:lpstr>Fuentes de información  (cursos no gratuitos) </vt:lpstr>
      <vt:lpstr>Tipos de tecnología en general </vt:lpstr>
      <vt:lpstr>Tipos de tecnología en general  </vt:lpstr>
      <vt:lpstr>Tipos de tecnología en general </vt:lpstr>
      <vt:lpstr>Tipos de tecnología en general  </vt:lpstr>
      <vt:lpstr>Tipos de tecnología en general </vt:lpstr>
      <vt:lpstr>Tipos de tecnología en general  </vt:lpstr>
      <vt:lpstr>Tipos de tecnología en general  </vt:lpstr>
      <vt:lpstr>HADOOP </vt:lpstr>
      <vt:lpstr>HADOOP  </vt:lpstr>
      <vt:lpstr>HADOOP  </vt:lpstr>
      <vt:lpstr>HADOOP </vt:lpstr>
      <vt:lpstr>HADOOP  </vt:lpstr>
      <vt:lpstr>HADOOP </vt:lpstr>
      <vt:lpstr>HADOOP  </vt:lpstr>
      <vt:lpstr>HADOOP  </vt:lpstr>
      <vt:lpstr>Fuentes de información (cursos no gratuitos) </vt:lpstr>
      <vt:lpstr>Fuentes de información (cursos no gratuitos) </vt:lpstr>
      <vt:lpstr>Fuentes de información (cursos no gratuitos) </vt:lpstr>
      <vt:lpstr>Fuentes de información (cursos gratuitos) </vt:lpstr>
      <vt:lpstr>Fuentes de información (cursos gratuitos) </vt:lpstr>
      <vt:lpstr>Fuentes de información (cursos gratuitos) </vt:lpstr>
      <vt:lpstr>Fuentes de información (cursos gratuitos) </vt:lpstr>
      <vt:lpstr>Fuentes de información (cursos gratuitos) </vt:lpstr>
      <vt:lpstr>Fuentes de información (cursos gratuitos)</vt:lpstr>
      <vt:lpstr>Fuentes de información (cursos gratuitos)</vt:lpstr>
      <vt:lpstr>Ayudas económicas</vt:lpstr>
      <vt:lpstr>Ayudas económicas</vt:lpstr>
      <vt:lpstr>Ayudas económicas </vt:lpstr>
      <vt:lpstr>Recursos para implementar HADOOP</vt:lpstr>
      <vt:lpstr>Recursos para implementar HADOOP </vt:lpstr>
      <vt:lpstr>Recursos para implementar HADOOP</vt:lpstr>
      <vt:lpstr>Recursos para implementar SPARK 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Moraga Fernández Alberto</cp:lastModifiedBy>
  <cp:revision>2</cp:revision>
  <dcterms:modified xsi:type="dcterms:W3CDTF">2017-03-21T17:46:32Z</dcterms:modified>
</cp:coreProperties>
</file>